
<file path=[Content_Types].xml><?xml version="1.0" encoding="utf-8"?>
<Types xmlns="http://schemas.openxmlformats.org/package/2006/content-types">
  <Default Extension="bmp" ContentType="image/bmp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68" r:id="rId4"/>
  </p:sldMasterIdLst>
  <p:notesMasterIdLst>
    <p:notesMasterId r:id="rId32"/>
  </p:notesMasterIdLst>
  <p:handoutMasterIdLst>
    <p:handoutMasterId r:id="rId33"/>
  </p:handoutMasterIdLst>
  <p:sldIdLst>
    <p:sldId id="256" r:id="rId5"/>
    <p:sldId id="263" r:id="rId6"/>
    <p:sldId id="262" r:id="rId7"/>
    <p:sldId id="264" r:id="rId8"/>
    <p:sldId id="271" r:id="rId9"/>
    <p:sldId id="270" r:id="rId10"/>
    <p:sldId id="290" r:id="rId11"/>
    <p:sldId id="273" r:id="rId12"/>
    <p:sldId id="274" r:id="rId13"/>
    <p:sldId id="276" r:id="rId14"/>
    <p:sldId id="279" r:id="rId15"/>
    <p:sldId id="272" r:id="rId16"/>
    <p:sldId id="265" r:id="rId17"/>
    <p:sldId id="266" r:id="rId18"/>
    <p:sldId id="267" r:id="rId19"/>
    <p:sldId id="268" r:id="rId20"/>
    <p:sldId id="269" r:id="rId21"/>
    <p:sldId id="280" r:id="rId22"/>
    <p:sldId id="282" r:id="rId23"/>
    <p:sldId id="284" r:id="rId24"/>
    <p:sldId id="285" r:id="rId25"/>
    <p:sldId id="288" r:id="rId26"/>
    <p:sldId id="287" r:id="rId27"/>
    <p:sldId id="289" r:id="rId28"/>
    <p:sldId id="286" r:id="rId29"/>
    <p:sldId id="281" r:id="rId30"/>
    <p:sldId id="260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05" autoAdjust="0"/>
  </p:normalViewPr>
  <p:slideViewPr>
    <p:cSldViewPr snapToGrid="0">
      <p:cViewPr>
        <p:scale>
          <a:sx n="100" d="100"/>
          <a:sy n="100" d="100"/>
        </p:scale>
        <p:origin x="1320" y="6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05/8/layout/cycle6" loCatId="cycle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r>
            <a:rPr lang="mk-MK" b="1" dirty="0" smtClean="0">
              <a:solidFill>
                <a:schemeClr val="bg1"/>
              </a:solidFill>
            </a:rPr>
            <a:t>Садење</a:t>
          </a:r>
          <a:endParaRPr lang="en-US" b="1" dirty="0">
            <a:solidFill>
              <a:schemeClr val="bg1"/>
            </a:solidFill>
          </a:endParaRP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4E8D2E69-0173-4BD3-B96A-7A9C5DD12B47}">
      <dgm:prSet/>
      <dgm:spPr/>
      <dgm:t>
        <a:bodyPr/>
        <a:lstStyle/>
        <a:p>
          <a:r>
            <a:rPr lang="mk-MK" b="1" dirty="0" smtClean="0">
              <a:solidFill>
                <a:schemeClr val="bg1"/>
              </a:solidFill>
            </a:rPr>
            <a:t>Ѓубрење</a:t>
          </a:r>
          <a:endParaRPr lang="en-US" b="1" dirty="0">
            <a:solidFill>
              <a:schemeClr val="bg1"/>
            </a:solidFill>
          </a:endParaRP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93A6A030-ABAB-4EFA-B539-0FDB3E07C1EF}">
      <dgm:prSet/>
      <dgm:spPr/>
      <dgm:t>
        <a:bodyPr/>
        <a:lstStyle/>
        <a:p>
          <a:r>
            <a:rPr lang="mk-MK" b="1" dirty="0" smtClean="0">
              <a:solidFill>
                <a:schemeClr val="bg1"/>
              </a:solidFill>
            </a:rPr>
            <a:t>Наводнување</a:t>
          </a:r>
          <a:endParaRPr lang="en-US" b="1" dirty="0">
            <a:solidFill>
              <a:schemeClr val="bg1"/>
            </a:solidFill>
          </a:endParaRP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BFE0749E-E343-4A6F-BD09-2810EE6B4BD7}" type="sibTrans" cxnId="{4B40C8DC-6B57-4F5B-8440-7241C649700B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76D56F19-2708-49DB-8F92-D8AC45F23A9A}">
      <dgm:prSet/>
      <dgm:spPr/>
      <dgm:t>
        <a:bodyPr/>
        <a:lstStyle/>
        <a:p>
          <a:r>
            <a:rPr lang="mk-MK" b="1" dirty="0" smtClean="0">
              <a:solidFill>
                <a:schemeClr val="bg1"/>
              </a:solidFill>
            </a:rPr>
            <a:t>Жнеење</a:t>
          </a:r>
          <a:endParaRPr lang="en-US" b="1" dirty="0">
            <a:solidFill>
              <a:schemeClr val="bg1"/>
            </a:solidFill>
          </a:endParaRPr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44E59079-4044-4615-844A-2BF6DDD5742E}" type="pres">
      <dgm:prSet presAssocID="{D4503D04-C97E-4622-AE07-D0307CB3B4C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207854D-2B51-4A8E-B5AE-10487E87CA78}" type="pres">
      <dgm:prSet presAssocID="{AAC263CB-8256-4B03-92FE-1622698FB3E9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D308D7-A299-4638-ADDE-05060FAADE0B}" type="pres">
      <dgm:prSet presAssocID="{AAC263CB-8256-4B03-92FE-1622698FB3E9}" presName="spNode" presStyleCnt="0"/>
      <dgm:spPr/>
    </dgm:pt>
    <dgm:pt modelId="{C8571390-81D5-4CB3-85C5-E4D11E7CFD6A}" type="pres">
      <dgm:prSet presAssocID="{808B76D0-8EC7-469A-93AC-7A6017188A9D}" presName="sibTrans" presStyleLbl="sibTrans1D1" presStyleIdx="0" presStyleCnt="4"/>
      <dgm:spPr/>
      <dgm:t>
        <a:bodyPr/>
        <a:lstStyle/>
        <a:p>
          <a:endParaRPr lang="en-US"/>
        </a:p>
      </dgm:t>
    </dgm:pt>
    <dgm:pt modelId="{A20D3CF3-3A37-4B6F-A6B5-4E7BBBD1546D}" type="pres">
      <dgm:prSet presAssocID="{4E8D2E69-0173-4BD3-B96A-7A9C5DD12B47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99C828-C06B-4049-827B-700B959CB820}" type="pres">
      <dgm:prSet presAssocID="{4E8D2E69-0173-4BD3-B96A-7A9C5DD12B47}" presName="spNode" presStyleCnt="0"/>
      <dgm:spPr/>
    </dgm:pt>
    <dgm:pt modelId="{48BB7BDC-C048-4E69-ACAB-ECF95ED26C20}" type="pres">
      <dgm:prSet presAssocID="{FEF1E80E-8A9E-4B0A-817C-2A4CFDCF3FB2}" presName="sibTrans" presStyleLbl="sibTrans1D1" presStyleIdx="1" presStyleCnt="4"/>
      <dgm:spPr/>
      <dgm:t>
        <a:bodyPr/>
        <a:lstStyle/>
        <a:p>
          <a:endParaRPr lang="en-US"/>
        </a:p>
      </dgm:t>
    </dgm:pt>
    <dgm:pt modelId="{4521CE3A-1D32-4E92-83BA-6B4DBB6DBC61}" type="pres">
      <dgm:prSet presAssocID="{93A6A030-ABAB-4EFA-B539-0FDB3E07C1E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BD8A5D-E98E-4E78-B880-A24345A05A2D}" type="pres">
      <dgm:prSet presAssocID="{93A6A030-ABAB-4EFA-B539-0FDB3E07C1EF}" presName="spNode" presStyleCnt="0"/>
      <dgm:spPr/>
    </dgm:pt>
    <dgm:pt modelId="{C747AAAB-C295-45F8-80B3-C14658BB07BE}" type="pres">
      <dgm:prSet presAssocID="{BFE0749E-E343-4A6F-BD09-2810EE6B4BD7}" presName="sibTrans" presStyleLbl="sibTrans1D1" presStyleIdx="2" presStyleCnt="4"/>
      <dgm:spPr/>
      <dgm:t>
        <a:bodyPr/>
        <a:lstStyle/>
        <a:p>
          <a:endParaRPr lang="en-US"/>
        </a:p>
      </dgm:t>
    </dgm:pt>
    <dgm:pt modelId="{189DFD5B-E336-4C25-B91A-5BA538A2118E}" type="pres">
      <dgm:prSet presAssocID="{76D56F19-2708-49DB-8F92-D8AC45F23A9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49F479-5DE3-4E1C-9602-1596AE98CFE6}" type="pres">
      <dgm:prSet presAssocID="{76D56F19-2708-49DB-8F92-D8AC45F23A9A}" presName="spNode" presStyleCnt="0"/>
      <dgm:spPr/>
    </dgm:pt>
    <dgm:pt modelId="{5ACEEF5B-7780-407E-9A1B-DD9AD3C9D5C6}" type="pres">
      <dgm:prSet presAssocID="{EC8965A1-F755-4945-8AAC-DCF1F68F011E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B8012909-31CC-4651-B917-AA40A0B19C60}" type="presOf" srcId="{808B76D0-8EC7-469A-93AC-7A6017188A9D}" destId="{C8571390-81D5-4CB3-85C5-E4D11E7CFD6A}" srcOrd="0" destOrd="0" presId="urn:microsoft.com/office/officeart/2005/8/layout/cycle6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771C6669-A4EF-41AF-8590-752148CA914D}" type="presOf" srcId="{4E8D2E69-0173-4BD3-B96A-7A9C5DD12B47}" destId="{A20D3CF3-3A37-4B6F-A6B5-4E7BBBD1546D}" srcOrd="0" destOrd="0" presId="urn:microsoft.com/office/officeart/2005/8/layout/cycle6"/>
    <dgm:cxn modelId="{F90035AD-DBAC-4CA9-AA0A-714D22095450}" type="presOf" srcId="{D4503D04-C97E-4622-AE07-D0307CB3B4CA}" destId="{44E59079-4044-4615-844A-2BF6DDD5742E}" srcOrd="0" destOrd="0" presId="urn:microsoft.com/office/officeart/2005/8/layout/cycle6"/>
    <dgm:cxn modelId="{839722B2-0B9D-4B60-875E-31C70C790265}" type="presOf" srcId="{AAC263CB-8256-4B03-92FE-1622698FB3E9}" destId="{8207854D-2B51-4A8E-B5AE-10487E87CA78}" srcOrd="0" destOrd="0" presId="urn:microsoft.com/office/officeart/2005/8/layout/cycle6"/>
    <dgm:cxn modelId="{543E8744-CB30-49DE-AF2B-4CD39E66B57D}" type="presOf" srcId="{76D56F19-2708-49DB-8F92-D8AC45F23A9A}" destId="{189DFD5B-E336-4C25-B91A-5BA538A2118E}" srcOrd="0" destOrd="0" presId="urn:microsoft.com/office/officeart/2005/8/layout/cycle6"/>
    <dgm:cxn modelId="{B66D5ECA-14EC-4C3E-AFD7-124FCA083E2B}" type="presOf" srcId="{93A6A030-ABAB-4EFA-B539-0FDB3E07C1EF}" destId="{4521CE3A-1D32-4E92-83BA-6B4DBB6DBC61}" srcOrd="0" destOrd="0" presId="urn:microsoft.com/office/officeart/2005/8/layout/cycle6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464CC8D7-9296-4E3D-8AFC-37B87AC6863B}" type="presOf" srcId="{BFE0749E-E343-4A6F-BD09-2810EE6B4BD7}" destId="{C747AAAB-C295-45F8-80B3-C14658BB07BE}" srcOrd="0" destOrd="0" presId="urn:microsoft.com/office/officeart/2005/8/layout/cycle6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B37EDD4B-343D-4F96-9CAD-7FE23EC43B88}" type="presOf" srcId="{EC8965A1-F755-4945-8AAC-DCF1F68F011E}" destId="{5ACEEF5B-7780-407E-9A1B-DD9AD3C9D5C6}" srcOrd="0" destOrd="0" presId="urn:microsoft.com/office/officeart/2005/8/layout/cycle6"/>
    <dgm:cxn modelId="{C3DE9ED3-38FB-4274-A096-C51CB55DF9E2}" type="presOf" srcId="{FEF1E80E-8A9E-4B0A-817C-2A4CFDCF3FB2}" destId="{48BB7BDC-C048-4E69-ACAB-ECF95ED26C20}" srcOrd="0" destOrd="0" presId="urn:microsoft.com/office/officeart/2005/8/layout/cycle6"/>
    <dgm:cxn modelId="{26CB1FEB-1370-4614-92B2-B054D6C4BFAD}" type="presParOf" srcId="{44E59079-4044-4615-844A-2BF6DDD5742E}" destId="{8207854D-2B51-4A8E-B5AE-10487E87CA78}" srcOrd="0" destOrd="0" presId="urn:microsoft.com/office/officeart/2005/8/layout/cycle6"/>
    <dgm:cxn modelId="{46E1F505-6388-44AF-B512-07C548A8338D}" type="presParOf" srcId="{44E59079-4044-4615-844A-2BF6DDD5742E}" destId="{3BD308D7-A299-4638-ADDE-05060FAADE0B}" srcOrd="1" destOrd="0" presId="urn:microsoft.com/office/officeart/2005/8/layout/cycle6"/>
    <dgm:cxn modelId="{90E711E1-8E37-4F9E-8AB6-1FE5F3C7553D}" type="presParOf" srcId="{44E59079-4044-4615-844A-2BF6DDD5742E}" destId="{C8571390-81D5-4CB3-85C5-E4D11E7CFD6A}" srcOrd="2" destOrd="0" presId="urn:microsoft.com/office/officeart/2005/8/layout/cycle6"/>
    <dgm:cxn modelId="{D787DAE8-F37D-4A52-990F-100975069741}" type="presParOf" srcId="{44E59079-4044-4615-844A-2BF6DDD5742E}" destId="{A20D3CF3-3A37-4B6F-A6B5-4E7BBBD1546D}" srcOrd="3" destOrd="0" presId="urn:microsoft.com/office/officeart/2005/8/layout/cycle6"/>
    <dgm:cxn modelId="{6EEA712C-250A-40AD-9C66-A8BCB8808E88}" type="presParOf" srcId="{44E59079-4044-4615-844A-2BF6DDD5742E}" destId="{5699C828-C06B-4049-827B-700B959CB820}" srcOrd="4" destOrd="0" presId="urn:microsoft.com/office/officeart/2005/8/layout/cycle6"/>
    <dgm:cxn modelId="{8C87D362-9185-46CA-BAAF-0C7624873007}" type="presParOf" srcId="{44E59079-4044-4615-844A-2BF6DDD5742E}" destId="{48BB7BDC-C048-4E69-ACAB-ECF95ED26C20}" srcOrd="5" destOrd="0" presId="urn:microsoft.com/office/officeart/2005/8/layout/cycle6"/>
    <dgm:cxn modelId="{9B7A4A4E-3CD1-4803-B18A-1217099CC800}" type="presParOf" srcId="{44E59079-4044-4615-844A-2BF6DDD5742E}" destId="{4521CE3A-1D32-4E92-83BA-6B4DBB6DBC61}" srcOrd="6" destOrd="0" presId="urn:microsoft.com/office/officeart/2005/8/layout/cycle6"/>
    <dgm:cxn modelId="{B658F7DC-C199-41B8-92D6-D3F07F180BC4}" type="presParOf" srcId="{44E59079-4044-4615-844A-2BF6DDD5742E}" destId="{34BD8A5D-E98E-4E78-B880-A24345A05A2D}" srcOrd="7" destOrd="0" presId="urn:microsoft.com/office/officeart/2005/8/layout/cycle6"/>
    <dgm:cxn modelId="{A241D65D-8056-4E29-B8E1-18FFE36C66D3}" type="presParOf" srcId="{44E59079-4044-4615-844A-2BF6DDD5742E}" destId="{C747AAAB-C295-45F8-80B3-C14658BB07BE}" srcOrd="8" destOrd="0" presId="urn:microsoft.com/office/officeart/2005/8/layout/cycle6"/>
    <dgm:cxn modelId="{B236F409-DAE6-4262-BCB6-4E3EB3842410}" type="presParOf" srcId="{44E59079-4044-4615-844A-2BF6DDD5742E}" destId="{189DFD5B-E336-4C25-B91A-5BA538A2118E}" srcOrd="9" destOrd="0" presId="urn:microsoft.com/office/officeart/2005/8/layout/cycle6"/>
    <dgm:cxn modelId="{C5E8BEEB-5613-4831-B709-6807B41D380A}" type="presParOf" srcId="{44E59079-4044-4615-844A-2BF6DDD5742E}" destId="{6F49F479-5DE3-4E1C-9602-1596AE98CFE6}" srcOrd="10" destOrd="0" presId="urn:microsoft.com/office/officeart/2005/8/layout/cycle6"/>
    <dgm:cxn modelId="{D991BBDE-173D-4492-9A80-08ECF8E7AD22}" type="presParOf" srcId="{44E59079-4044-4615-844A-2BF6DDD5742E}" destId="{5ACEEF5B-7780-407E-9A1B-DD9AD3C9D5C6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07854D-2B51-4A8E-B5AE-10487E87CA78}">
      <dsp:nvSpPr>
        <dsp:cNvPr id="0" name=""/>
        <dsp:cNvSpPr/>
      </dsp:nvSpPr>
      <dsp:spPr>
        <a:xfrm>
          <a:off x="1702803" y="766"/>
          <a:ext cx="1404518" cy="912937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mk-MK" sz="1300" b="1" kern="1200" dirty="0" smtClean="0">
              <a:solidFill>
                <a:schemeClr val="bg1"/>
              </a:solidFill>
            </a:rPr>
            <a:t>Садење</a:t>
          </a:r>
          <a:endParaRPr lang="en-US" sz="1300" b="1" kern="1200" dirty="0">
            <a:solidFill>
              <a:schemeClr val="bg1"/>
            </a:solidFill>
          </a:endParaRPr>
        </a:p>
      </dsp:txBody>
      <dsp:txXfrm>
        <a:off x="1747369" y="45332"/>
        <a:ext cx="1315386" cy="823805"/>
      </dsp:txXfrm>
    </dsp:sp>
    <dsp:sp modelId="{C8571390-81D5-4CB3-85C5-E4D11E7CFD6A}">
      <dsp:nvSpPr>
        <dsp:cNvPr id="0" name=""/>
        <dsp:cNvSpPr/>
      </dsp:nvSpPr>
      <dsp:spPr>
        <a:xfrm>
          <a:off x="896179" y="457235"/>
          <a:ext cx="3017766" cy="3017766"/>
        </a:xfrm>
        <a:custGeom>
          <a:avLst/>
          <a:gdLst/>
          <a:ahLst/>
          <a:cxnLst/>
          <a:rect l="0" t="0" r="0" b="0"/>
          <a:pathLst>
            <a:path>
              <a:moveTo>
                <a:pt x="2221269" y="178757"/>
              </a:moveTo>
              <a:arcTo wR="1508883" hR="1508883" stAng="17890351" swAng="2626986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0D3CF3-3A37-4B6F-A6B5-4E7BBBD1546D}">
      <dsp:nvSpPr>
        <dsp:cNvPr id="0" name=""/>
        <dsp:cNvSpPr/>
      </dsp:nvSpPr>
      <dsp:spPr>
        <a:xfrm>
          <a:off x="3211686" y="1509649"/>
          <a:ext cx="1404518" cy="912937"/>
        </a:xfrm>
        <a:prstGeom prst="roundRect">
          <a:avLst/>
        </a:prstGeom>
        <a:gradFill rotWithShape="0">
          <a:gsLst>
            <a:gs pos="0">
              <a:schemeClr val="accent2">
                <a:hueOff val="-294232"/>
                <a:satOff val="1406"/>
                <a:lumOff val="1961"/>
                <a:alphaOff val="0"/>
                <a:satMod val="100000"/>
                <a:lumMod val="100000"/>
              </a:schemeClr>
            </a:gs>
            <a:gs pos="50000">
              <a:schemeClr val="accent2">
                <a:hueOff val="-294232"/>
                <a:satOff val="1406"/>
                <a:lumOff val="1961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-294232"/>
                <a:satOff val="1406"/>
                <a:lumOff val="1961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mk-MK" sz="1300" b="1" kern="1200" dirty="0" smtClean="0">
              <a:solidFill>
                <a:schemeClr val="bg1"/>
              </a:solidFill>
            </a:rPr>
            <a:t>Ѓубрење</a:t>
          </a:r>
          <a:endParaRPr lang="en-US" sz="1300" b="1" kern="1200" dirty="0">
            <a:solidFill>
              <a:schemeClr val="bg1"/>
            </a:solidFill>
          </a:endParaRPr>
        </a:p>
      </dsp:txBody>
      <dsp:txXfrm>
        <a:off x="3256252" y="1554215"/>
        <a:ext cx="1315386" cy="823805"/>
      </dsp:txXfrm>
    </dsp:sp>
    <dsp:sp modelId="{48BB7BDC-C048-4E69-ACAB-ECF95ED26C20}">
      <dsp:nvSpPr>
        <dsp:cNvPr id="0" name=""/>
        <dsp:cNvSpPr/>
      </dsp:nvSpPr>
      <dsp:spPr>
        <a:xfrm>
          <a:off x="896179" y="457235"/>
          <a:ext cx="3017766" cy="3017766"/>
        </a:xfrm>
        <a:custGeom>
          <a:avLst/>
          <a:gdLst/>
          <a:ahLst/>
          <a:cxnLst/>
          <a:rect l="0" t="0" r="0" b="0"/>
          <a:pathLst>
            <a:path>
              <a:moveTo>
                <a:pt x="2943554" y="1976265"/>
              </a:moveTo>
              <a:arcTo wR="1508883" hR="1508883" stAng="1082664" swAng="2626986"/>
            </a:path>
          </a:pathLst>
        </a:custGeom>
        <a:noFill/>
        <a:ln w="6350" cap="flat" cmpd="sng" algn="ctr">
          <a:solidFill>
            <a:schemeClr val="accent2">
              <a:hueOff val="-294232"/>
              <a:satOff val="1406"/>
              <a:lumOff val="196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21CE3A-1D32-4E92-83BA-6B4DBB6DBC61}">
      <dsp:nvSpPr>
        <dsp:cNvPr id="0" name=""/>
        <dsp:cNvSpPr/>
      </dsp:nvSpPr>
      <dsp:spPr>
        <a:xfrm>
          <a:off x="1702803" y="3018533"/>
          <a:ext cx="1404518" cy="912937"/>
        </a:xfrm>
        <a:prstGeom prst="roundRect">
          <a:avLst/>
        </a:prstGeom>
        <a:gradFill rotWithShape="0">
          <a:gsLst>
            <a:gs pos="0">
              <a:schemeClr val="accent2">
                <a:hueOff val="-588464"/>
                <a:satOff val="2812"/>
                <a:lumOff val="3922"/>
                <a:alphaOff val="0"/>
                <a:satMod val="100000"/>
                <a:lumMod val="100000"/>
              </a:schemeClr>
            </a:gs>
            <a:gs pos="50000">
              <a:schemeClr val="accent2">
                <a:hueOff val="-588464"/>
                <a:satOff val="2812"/>
                <a:lumOff val="3922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-588464"/>
                <a:satOff val="2812"/>
                <a:lumOff val="3922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mk-MK" sz="1300" b="1" kern="1200" dirty="0" smtClean="0">
              <a:solidFill>
                <a:schemeClr val="bg1"/>
              </a:solidFill>
            </a:rPr>
            <a:t>Наводнување</a:t>
          </a:r>
          <a:endParaRPr lang="en-US" sz="1300" b="1" kern="1200" dirty="0">
            <a:solidFill>
              <a:schemeClr val="bg1"/>
            </a:solidFill>
          </a:endParaRPr>
        </a:p>
      </dsp:txBody>
      <dsp:txXfrm>
        <a:off x="1747369" y="3063099"/>
        <a:ext cx="1315386" cy="823805"/>
      </dsp:txXfrm>
    </dsp:sp>
    <dsp:sp modelId="{C747AAAB-C295-45F8-80B3-C14658BB07BE}">
      <dsp:nvSpPr>
        <dsp:cNvPr id="0" name=""/>
        <dsp:cNvSpPr/>
      </dsp:nvSpPr>
      <dsp:spPr>
        <a:xfrm>
          <a:off x="896179" y="457235"/>
          <a:ext cx="3017766" cy="3017766"/>
        </a:xfrm>
        <a:custGeom>
          <a:avLst/>
          <a:gdLst/>
          <a:ahLst/>
          <a:cxnLst/>
          <a:rect l="0" t="0" r="0" b="0"/>
          <a:pathLst>
            <a:path>
              <a:moveTo>
                <a:pt x="796497" y="2839009"/>
              </a:moveTo>
              <a:arcTo wR="1508883" hR="1508883" stAng="7090351" swAng="2626986"/>
            </a:path>
          </a:pathLst>
        </a:custGeom>
        <a:noFill/>
        <a:ln w="6350" cap="flat" cmpd="sng" algn="ctr">
          <a:solidFill>
            <a:schemeClr val="accent2">
              <a:hueOff val="-588464"/>
              <a:satOff val="2812"/>
              <a:lumOff val="392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9DFD5B-E336-4C25-B91A-5BA538A2118E}">
      <dsp:nvSpPr>
        <dsp:cNvPr id="0" name=""/>
        <dsp:cNvSpPr/>
      </dsp:nvSpPr>
      <dsp:spPr>
        <a:xfrm>
          <a:off x="193919" y="1509649"/>
          <a:ext cx="1404518" cy="912937"/>
        </a:xfrm>
        <a:prstGeom prst="roundRect">
          <a:avLst/>
        </a:prstGeom>
        <a:gradFill rotWithShape="0">
          <a:gsLst>
            <a:gs pos="0">
              <a:schemeClr val="accent2">
                <a:hueOff val="-882696"/>
                <a:satOff val="4218"/>
                <a:lumOff val="5883"/>
                <a:alphaOff val="0"/>
                <a:satMod val="100000"/>
                <a:lumMod val="100000"/>
              </a:schemeClr>
            </a:gs>
            <a:gs pos="50000">
              <a:schemeClr val="accent2">
                <a:hueOff val="-882696"/>
                <a:satOff val="4218"/>
                <a:lumOff val="5883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-882696"/>
                <a:satOff val="4218"/>
                <a:lumOff val="5883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mk-MK" sz="1300" b="1" kern="1200" dirty="0" smtClean="0">
              <a:solidFill>
                <a:schemeClr val="bg1"/>
              </a:solidFill>
            </a:rPr>
            <a:t>Жнеење</a:t>
          </a:r>
          <a:endParaRPr lang="en-US" sz="1300" b="1" kern="1200" dirty="0">
            <a:solidFill>
              <a:schemeClr val="bg1"/>
            </a:solidFill>
          </a:endParaRPr>
        </a:p>
      </dsp:txBody>
      <dsp:txXfrm>
        <a:off x="238485" y="1554215"/>
        <a:ext cx="1315386" cy="823805"/>
      </dsp:txXfrm>
    </dsp:sp>
    <dsp:sp modelId="{5ACEEF5B-7780-407E-9A1B-DD9AD3C9D5C6}">
      <dsp:nvSpPr>
        <dsp:cNvPr id="0" name=""/>
        <dsp:cNvSpPr/>
      </dsp:nvSpPr>
      <dsp:spPr>
        <a:xfrm>
          <a:off x="896179" y="457235"/>
          <a:ext cx="3017766" cy="3017766"/>
        </a:xfrm>
        <a:custGeom>
          <a:avLst/>
          <a:gdLst/>
          <a:ahLst/>
          <a:cxnLst/>
          <a:rect l="0" t="0" r="0" b="0"/>
          <a:pathLst>
            <a:path>
              <a:moveTo>
                <a:pt x="74211" y="1041500"/>
              </a:moveTo>
              <a:arcTo wR="1508883" hR="1508883" stAng="11882664" swAng="2626986"/>
            </a:path>
          </a:pathLst>
        </a:custGeom>
        <a:noFill/>
        <a:ln w="6350" cap="flat" cmpd="sng" algn="ctr">
          <a:solidFill>
            <a:schemeClr val="accent2">
              <a:hueOff val="-882696"/>
              <a:satOff val="4218"/>
              <a:lumOff val="588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8F4EA64-D5E8-4450-BC30-7DFC4EBD38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641F71-C740-4CC1-840C-5FB23C8519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963B1-226B-4B24-8975-7DD28730789D}" type="datetimeFigureOut">
              <a:rPr lang="en-US" smtClean="0"/>
              <a:t>1/28/2025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BCE577-AAC9-4588-9221-506DA251D4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9921CD-9C42-44C5-B535-5F5FA40227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FA9CF0-FE85-40E5-A3E4-9D8D4A205BC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6780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0BE83-1F76-412F-817F-6B87541A62B7}" type="datetimeFigureOut">
              <a:rPr lang="en-US" smtClean="0"/>
              <a:t>1/28/2025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54AA9-D1C5-4A71-8BC1-393246244D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209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54AA9-D1C5-4A71-8BC1-393246244DD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09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54AA9-D1C5-4A71-8BC1-393246244DD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896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54AA9-D1C5-4A71-8BC1-393246244DDE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333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03FCE02C-6EC6-4E09-BC2C-9FDED4DE236E}" type="datetimeFigureOut">
              <a:rPr lang="en-US" dirty="0"/>
              <a:t>1/28/2025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5500" cy="22860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B075A7A-4A9A-410F-B848-AB998ACC9419}" type="datetimeFigureOut">
              <a:rPr lang="en-US" dirty="0"/>
              <a:pPr/>
              <a:t>1/28/2025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A5F3E88-2D66-4D17-B0FA-EA13CB20B2FF}" type="datetimeFigureOut">
              <a:rPr lang="en-US" dirty="0"/>
              <a:pPr/>
              <a:t>1/28/2025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D8F36E1-9596-4E98-8786-4A17C5D29C65}" type="datetimeFigureOut">
              <a:rPr lang="en-US" dirty="0"/>
              <a:pPr/>
              <a:t>1/28/2025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600">
                <a:solidFill>
                  <a:schemeClr val="tx2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EE4D1A55-63BC-4BA2-9538-7DDEADA10621}" type="datetimeFigureOut">
              <a:rPr lang="en-US" dirty="0"/>
              <a:t>1/28/2025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7024" cy="22860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2080"/>
            <a:ext cx="2112264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D01ABB-8821-4BF5-97A9-E1A66ACAEAA9}" type="datetimeFigureOut">
              <a:rPr lang="en-US" dirty="0"/>
              <a:pPr/>
              <a:t>1/28/2025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0C37B1C-D4A1-4A4F-A470-80868146AFC5}" type="datetimeFigureOut">
              <a:rPr lang="en-US" dirty="0"/>
              <a:pPr/>
              <a:t>1/28/2025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31D1B9-F39E-471E-80A9-595CAA5664AD}" type="datetimeFigureOut">
              <a:rPr lang="en-US" dirty="0"/>
              <a:pPr/>
              <a:t>1/28/2025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FCEABC-E2B9-4606-A74F-CB06AF596887}" type="datetimeFigureOut">
              <a:rPr lang="en-US" dirty="0"/>
              <a:pPr/>
              <a:t>1/28/2025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34693" y="237744"/>
            <a:ext cx="8633081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16" name="Rectangle 15"/>
          <p:cNvSpPr/>
          <p:nvPr/>
        </p:nvSpPr>
        <p:spPr>
          <a:xfrm>
            <a:off x="371856" y="374904"/>
            <a:ext cx="8353044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575" y="704850"/>
            <a:ext cx="7562850" cy="51435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A8850A0-01A3-4F4E-AA52-F716A9BFD4EB}" type="datetimeFigureOut">
              <a:rPr lang="en-US" dirty="0"/>
              <a:pPr/>
              <a:t>1/28/2025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39158" y="6214535"/>
            <a:ext cx="5184648" cy="256032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1"/>
          </a:solidFill>
          <a:ln w="6350" cap="sq">
            <a:solidFill>
              <a:schemeClr val="tx1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solidFill>
            <a:schemeClr val="bg2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601076" cy="6382512"/>
          </a:xfrm>
          <a:solidFill>
            <a:srgbClr val="808080"/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5811CCA-BB49-46C7-A0E2-F42339750F9A}" type="datetimeFigureOut">
              <a:rPr lang="en-US" dirty="0"/>
              <a:t>1/28/2025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bg2"/>
                </a:solidFill>
              </a:defRPr>
            </a:lvl1pPr>
          </a:lstStyle>
          <a:p>
            <a:fld id="{17205CAA-4E5A-4223-BD55-C5D2841AC9EF}" type="datetimeFigureOut">
              <a:rPr lang="en-US" dirty="0"/>
              <a:t>1/28/2025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48535" y="6214535"/>
            <a:ext cx="146304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/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TheBore/irrigation_system_arduino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3BFCDB3-13C4-4D69-848D-3F1F4D6B8F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C2B9599-6E7A-4DD2-B13A-B4F68A1351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377648-1ED1-4112-805B-16C14CE995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6909241" cy="557107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/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63B59CB-289C-4850-A932-358B9E412B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877" y="806752"/>
            <a:ext cx="6570161" cy="5244497"/>
          </a:xfrm>
          <a:prstGeom prst="rect">
            <a:avLst/>
          </a:prstGeom>
          <a:solidFill>
            <a:schemeClr val="tx1"/>
          </a:solidFill>
          <a:ln w="6350" cap="sq" cmpd="sng" algn="ctr">
            <a:solidFill>
              <a:schemeClr val="bg2"/>
            </a:solidFill>
            <a:prstDash val="solid"/>
            <a:miter lim="800000"/>
          </a:ln>
          <a:effectLst/>
        </p:spPr>
      </p:sp>
      <p:pic>
        <p:nvPicPr>
          <p:cNvPr id="19" name="Picture 18" descr="Cactus">
            <a:extLst>
              <a:ext uri="{FF2B5EF4-FFF2-40B4-BE49-F238E27FC236}">
                <a16:creationId xmlns:a16="http://schemas.microsoft.com/office/drawing/2014/main" id="{CA6895E3-C8BD-4010-B9E7-E43BA3DCF2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6" r="1" b="1"/>
          <a:stretch/>
        </p:blipFill>
        <p:spPr>
          <a:xfrm>
            <a:off x="981201" y="971344"/>
            <a:ext cx="6233513" cy="491531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8867647-07B7-4265-832F-DE0E80979A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837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16AC468-2C3D-4337-A9A2-81175F6D54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52137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A873262-74DB-4FD1-9625-E4616CF011D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43777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9F3D15D-CB95-47AD-87F5-9CFF84F615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52137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D90EC3D-482A-4E73-B198-E8341A0D09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60024" y="1442916"/>
            <a:ext cx="3238829" cy="3252231"/>
          </a:xfrm>
        </p:spPr>
        <p:txBody>
          <a:bodyPr>
            <a:normAutofit/>
          </a:bodyPr>
          <a:lstStyle/>
          <a:p>
            <a:r>
              <a:rPr lang="mk-MK" sz="4400" cap="none" dirty="0" smtClean="0">
                <a:solidFill>
                  <a:srgbClr val="FFFFFF"/>
                </a:solidFill>
              </a:rPr>
              <a:t>Паметен систем за наводнување</a:t>
            </a:r>
            <a:endParaRPr lang="en-US" sz="4400" cap="none" dirty="0">
              <a:solidFill>
                <a:srgbClr val="FFFFFF"/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048EE7C-B77F-4E59-88A7-DD66337BB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60024" y="4708186"/>
            <a:ext cx="3238829" cy="1496816"/>
          </a:xfrm>
        </p:spPr>
        <p:txBody>
          <a:bodyPr>
            <a:normAutofit/>
          </a:bodyPr>
          <a:lstStyle/>
          <a:p>
            <a:r>
              <a:rPr lang="mk-MK" sz="1400" dirty="0" smtClean="0">
                <a:solidFill>
                  <a:srgbClr val="FFFFFF"/>
                </a:solidFill>
              </a:rPr>
              <a:t>Борис Николовски 239055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76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Температура и </a:t>
            </a:r>
            <a:r>
              <a:rPr lang="ru-RU" dirty="0" err="1"/>
              <a:t>влажност</a:t>
            </a:r>
            <a:r>
              <a:rPr lang="ru-RU" dirty="0"/>
              <a:t> на </a:t>
            </a:r>
            <a:r>
              <a:rPr lang="ru-RU" dirty="0" smtClean="0"/>
              <a:t>воздух</a:t>
            </a:r>
            <a:r>
              <a:rPr lang="en-US" dirty="0" smtClean="0"/>
              <a:t> </a:t>
            </a:r>
            <a:r>
              <a:rPr lang="mk-MK" dirty="0" smtClean="0"/>
              <a:t>и пумпа за вода</a:t>
            </a:r>
            <a:endParaRPr lang="mk-MK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2014194"/>
            <a:ext cx="5453975" cy="3927652"/>
          </a:xfrm>
          <a:prstGeom prst="rect">
            <a:avLst/>
          </a:prstGeo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650" y="2014194"/>
            <a:ext cx="3843830" cy="392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59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k-MK" dirty="0" smtClean="0"/>
              <a:t>Реле и копчиња</a:t>
            </a:r>
            <a:endParaRPr lang="mk-MK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1" y="2014195"/>
            <a:ext cx="4486102" cy="39128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956" y="2014194"/>
            <a:ext cx="3971244" cy="391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k-MK" dirty="0" smtClean="0"/>
              <a:t>Дизајн и принтање на </a:t>
            </a:r>
            <a:r>
              <a:rPr lang="en-US" dirty="0" smtClean="0"/>
              <a:t>3D</a:t>
            </a:r>
            <a:r>
              <a:rPr lang="mk-MK" dirty="0" smtClean="0"/>
              <a:t> кутија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k-MK" dirty="0" smtClean="0"/>
              <a:t>Дизајниран и испринтан 1 прототип.</a:t>
            </a:r>
          </a:p>
          <a:p>
            <a:r>
              <a:rPr lang="mk-MK" dirty="0" smtClean="0"/>
              <a:t>Микроконтролерот како и секој сензор си има свое специјално место.</a:t>
            </a:r>
          </a:p>
          <a:p>
            <a:r>
              <a:rPr lang="mk-MK" dirty="0" smtClean="0"/>
              <a:t>Оставени повеќе отвори за можност за проширување со повеќе сензори.</a:t>
            </a:r>
            <a:endParaRPr lang="en-US" dirty="0" smtClean="0"/>
          </a:p>
          <a:p>
            <a:r>
              <a:rPr lang="mk-MK" dirty="0" smtClean="0"/>
              <a:t>Кутијата е адаптирана за </a:t>
            </a:r>
            <a:r>
              <a:rPr lang="en-US" dirty="0" smtClean="0"/>
              <a:t>Arduino Uno, </a:t>
            </a:r>
            <a:r>
              <a:rPr lang="mk-MK" dirty="0" smtClean="0"/>
              <a:t>ќе биде направена за </a:t>
            </a:r>
            <a:r>
              <a:rPr lang="en-US" dirty="0" err="1" smtClean="0"/>
              <a:t>ExpLoRer</a:t>
            </a:r>
            <a:r>
              <a:rPr lang="mk-MK" dirty="0" smtClean="0"/>
              <a:t> контролерот по завршување на тестирањето.</a:t>
            </a:r>
          </a:p>
        </p:txBody>
      </p:sp>
    </p:spTree>
    <p:extLst>
      <p:ext uri="{BB962C8B-B14F-4D97-AF65-F5344CB8AC3E}">
        <p14:creationId xmlns:p14="http://schemas.microsoft.com/office/powerpoint/2010/main" val="341189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000" y="684000"/>
            <a:ext cx="9684328" cy="54474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9177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000" y="684000"/>
            <a:ext cx="9684327" cy="54474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1996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000" y="684000"/>
            <a:ext cx="9684327" cy="54474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3557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001" y="684000"/>
            <a:ext cx="9684325" cy="54474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8927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001" y="684000"/>
            <a:ext cx="9684325" cy="54474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2718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mk-MK" dirty="0" smtClean="0"/>
              <a:t>Дијаграм и</a:t>
            </a:r>
            <a:br>
              <a:rPr lang="mk-MK" dirty="0" smtClean="0"/>
            </a:br>
            <a:r>
              <a:rPr lang="mk-MK" dirty="0" smtClean="0"/>
              <a:t>имплементација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2103120"/>
            <a:ext cx="4893425" cy="3931920"/>
          </a:xfrm>
        </p:spPr>
        <p:txBody>
          <a:bodyPr/>
          <a:lstStyle/>
          <a:p>
            <a:r>
              <a:rPr lang="mk-MK" dirty="0" smtClean="0"/>
              <a:t>На сликата се прикажани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mk-MK" dirty="0" smtClean="0"/>
              <a:t>поврзувањата</a:t>
            </a:r>
            <a:r>
              <a:rPr lang="en-US" dirty="0"/>
              <a:t> </a:t>
            </a:r>
            <a:r>
              <a:rPr lang="mk-MK" dirty="0" smtClean="0"/>
              <a:t>на компононентите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mk-MK" dirty="0" smtClean="0"/>
              <a:t>со микроконтролерот.</a:t>
            </a:r>
          </a:p>
          <a:p>
            <a:r>
              <a:rPr lang="mk-MK" dirty="0" smtClean="0"/>
              <a:t>Линк до кодот</a:t>
            </a:r>
            <a:r>
              <a:rPr lang="en-US" dirty="0" smtClean="0"/>
              <a:t>: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github.com/TheBore/irrigation_system_arduino</a:t>
            </a:r>
            <a:r>
              <a:rPr lang="mk-MK" dirty="0" smtClean="0"/>
              <a:t>, во фолдерот </a:t>
            </a:r>
            <a:r>
              <a:rPr lang="en-US" dirty="0" err="1" smtClean="0"/>
              <a:t>irrigation_system_with_lorawan_full</a:t>
            </a:r>
            <a:endParaRPr lang="mk-MK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813" y="535787"/>
            <a:ext cx="5453149" cy="579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1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k-MK" dirty="0" smtClean="0"/>
              <a:t>Слики од системот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mk-MK" dirty="0" smtClean="0"/>
          </a:p>
        </p:txBody>
      </p:sp>
    </p:spTree>
    <p:extLst>
      <p:ext uri="{BB962C8B-B14F-4D97-AF65-F5344CB8AC3E}">
        <p14:creationId xmlns:p14="http://schemas.microsoft.com/office/powerpoint/2010/main" val="307117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mk-MK" dirty="0" smtClean="0"/>
              <a:t>Проблеми при одгледување растенија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k-MK" dirty="0" smtClean="0"/>
              <a:t>Ограничени сме на тоа што можеме да го видиме и осетиме.</a:t>
            </a:r>
          </a:p>
          <a:p>
            <a:r>
              <a:rPr lang="mk-MK" dirty="0" smtClean="0"/>
              <a:t>Лесно може да се наводни повеќе или помалце, наштетувајќи им на растенијата.</a:t>
            </a:r>
          </a:p>
          <a:p>
            <a:r>
              <a:rPr lang="mk-MK" dirty="0" smtClean="0"/>
              <a:t>Потребно е време и напор за секојдневна грижа, особено во цели градини со повеќе растенија.</a:t>
            </a:r>
          </a:p>
          <a:p>
            <a:r>
              <a:rPr lang="mk-MK" dirty="0" smtClean="0"/>
              <a:t>Неконзистентност и непотребно трошење на вода.</a:t>
            </a:r>
          </a:p>
          <a:p>
            <a:r>
              <a:rPr lang="mk-MK" dirty="0" smtClean="0"/>
              <a:t>Можност за отсуство на подолго време, при што може да нема кој да ги наводнува растенијата.</a:t>
            </a:r>
            <a:endParaRPr lang="en-US" dirty="0" smtClean="0"/>
          </a:p>
          <a:p>
            <a:r>
              <a:rPr lang="mk-MK" dirty="0" smtClean="0"/>
              <a:t>Очекувани и неочекувани временски промени и сезони.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05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k-MK" dirty="0" smtClean="0"/>
              <a:t>Поврзување со </a:t>
            </a:r>
            <a:r>
              <a:rPr lang="en-US" dirty="0" smtClean="0"/>
              <a:t>TTN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k-MK" dirty="0" smtClean="0"/>
              <a:t>Со помош на </a:t>
            </a:r>
            <a:r>
              <a:rPr lang="en-US" dirty="0" err="1" smtClean="0"/>
              <a:t>Sodaq</a:t>
            </a:r>
            <a:r>
              <a:rPr lang="en-US" dirty="0" smtClean="0"/>
              <a:t> Explorer</a:t>
            </a:r>
            <a:r>
              <a:rPr lang="mk-MK" dirty="0" smtClean="0"/>
              <a:t> микроконтролерот, податоците</a:t>
            </a:r>
            <a:r>
              <a:rPr lang="en-US" dirty="0" smtClean="0"/>
              <a:t> </a:t>
            </a:r>
            <a:r>
              <a:rPr lang="mk-MK" dirty="0" smtClean="0"/>
              <a:t>преку </a:t>
            </a:r>
            <a:r>
              <a:rPr lang="en-US" dirty="0" err="1" smtClean="0"/>
              <a:t>LoRa</a:t>
            </a:r>
            <a:r>
              <a:rPr lang="mk-MK" dirty="0" smtClean="0"/>
              <a:t> се испраќаат на поставениот </a:t>
            </a:r>
            <a:r>
              <a:rPr lang="en-US" dirty="0" smtClean="0"/>
              <a:t>Gateway</a:t>
            </a:r>
            <a:r>
              <a:rPr lang="mk-MK" dirty="0"/>
              <a:t> </a:t>
            </a:r>
            <a:r>
              <a:rPr lang="mk-MK" dirty="0" smtClean="0"/>
              <a:t>на </a:t>
            </a:r>
            <a:r>
              <a:rPr lang="en-US" dirty="0" smtClean="0"/>
              <a:t>Raspberry Pi, </a:t>
            </a:r>
            <a:r>
              <a:rPr lang="mk-MK" dirty="0" smtClean="0"/>
              <a:t>а преку него стигнуваат на </a:t>
            </a:r>
            <a:r>
              <a:rPr lang="en-US" dirty="0" smtClean="0"/>
              <a:t>The Things Network.</a:t>
            </a:r>
          </a:p>
          <a:p>
            <a:r>
              <a:rPr lang="mk-MK" dirty="0" smtClean="0"/>
              <a:t>На </a:t>
            </a:r>
            <a:r>
              <a:rPr lang="en-US" dirty="0" smtClean="0"/>
              <a:t>TTN </a:t>
            </a:r>
            <a:r>
              <a:rPr lang="mk-MK" dirty="0" smtClean="0"/>
              <a:t>е поставен </a:t>
            </a:r>
            <a:r>
              <a:rPr lang="en-US" dirty="0" smtClean="0"/>
              <a:t>Web Hook</a:t>
            </a:r>
            <a:r>
              <a:rPr lang="mk-MK" dirty="0" smtClean="0"/>
              <a:t>-от од мојата апликација поставена на сервер, каде што стигнуваат податоците.</a:t>
            </a:r>
          </a:p>
          <a:p>
            <a:r>
              <a:rPr lang="mk-MK" dirty="0" smtClean="0"/>
              <a:t>Податоците понатаму имаат интерфејс со дијаграми.</a:t>
            </a:r>
          </a:p>
          <a:p>
            <a:r>
              <a:rPr lang="mk-MK" dirty="0" smtClean="0"/>
              <a:t>Освен ова има автоматски поставен разговор со </a:t>
            </a:r>
            <a:r>
              <a:rPr lang="en-US" dirty="0" err="1" smtClean="0"/>
              <a:t>OpenAI</a:t>
            </a:r>
            <a:r>
              <a:rPr lang="en-US" dirty="0" smtClean="0"/>
              <a:t> </a:t>
            </a:r>
            <a:r>
              <a:rPr lang="mk-MK" dirty="0" smtClean="0"/>
              <a:t>за следење на животот и состојбата на растението преку податоците од сензорите. Целта на ова е дали ќе се примети некој добар или лош тренд.</a:t>
            </a:r>
          </a:p>
        </p:txBody>
      </p:sp>
    </p:spTree>
    <p:extLst>
      <p:ext uri="{BB962C8B-B14F-4D97-AF65-F5344CB8AC3E}">
        <p14:creationId xmlns:p14="http://schemas.microsoft.com/office/powerpoint/2010/main" val="317898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TTN Gateway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mk-MK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103120"/>
            <a:ext cx="10057380" cy="348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4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TTN Application (Client)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mk-MK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103121"/>
            <a:ext cx="10090692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2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k-MK" dirty="0" smtClean="0"/>
              <a:t>Слики од интерфејсот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mk-MK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103120"/>
            <a:ext cx="8044836" cy="402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08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k-MK" dirty="0" smtClean="0"/>
              <a:t>Слики од интерфејсот</a:t>
            </a:r>
            <a:endParaRPr lang="mk-MK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3460" y="2014194"/>
            <a:ext cx="8641080" cy="408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64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k-MK" dirty="0" smtClean="0"/>
              <a:t>Слики од разговорот со </a:t>
            </a:r>
            <a:r>
              <a:rPr lang="en-US" dirty="0" err="1" smtClean="0"/>
              <a:t>OpenAI</a:t>
            </a:r>
            <a:endParaRPr lang="mk-MK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3766" y="2068336"/>
            <a:ext cx="2964467" cy="39322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014194"/>
            <a:ext cx="3011905" cy="39871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3295" y="2068336"/>
            <a:ext cx="2949178" cy="393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61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k-MK" dirty="0" smtClean="0"/>
              <a:t>Што е следно?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k-MK" dirty="0" smtClean="0"/>
              <a:t>Поврзување на уште повеќе сензори, како што се</a:t>
            </a:r>
            <a:r>
              <a:rPr lang="en-US" dirty="0" smtClean="0"/>
              <a:t>:</a:t>
            </a:r>
          </a:p>
          <a:p>
            <a:pPr lvl="1"/>
            <a:r>
              <a:rPr lang="mk-MK" dirty="0" smtClean="0"/>
              <a:t>Сензор за дожд</a:t>
            </a:r>
            <a:r>
              <a:rPr lang="en-US" dirty="0" smtClean="0"/>
              <a:t>;</a:t>
            </a:r>
            <a:endParaRPr lang="mk-MK" dirty="0" smtClean="0"/>
          </a:p>
          <a:p>
            <a:pPr lvl="1"/>
            <a:r>
              <a:rPr lang="mk-MK" dirty="0" smtClean="0"/>
              <a:t>Температура во почвата</a:t>
            </a:r>
            <a:r>
              <a:rPr lang="en-US" dirty="0" smtClean="0"/>
              <a:t>;</a:t>
            </a:r>
          </a:p>
          <a:p>
            <a:pPr lvl="1"/>
            <a:r>
              <a:rPr lang="mk-MK" dirty="0" smtClean="0"/>
              <a:t>Квалитет на вода</a:t>
            </a:r>
            <a:r>
              <a:rPr lang="en-US" dirty="0"/>
              <a:t> </a:t>
            </a:r>
            <a:r>
              <a:rPr lang="mk-MK" dirty="0" smtClean="0"/>
              <a:t>и др.</a:t>
            </a:r>
          </a:p>
          <a:p>
            <a:r>
              <a:rPr lang="mk-MK" strike="sngStrike" dirty="0" smtClean="0"/>
              <a:t>Користење на модул за </a:t>
            </a:r>
            <a:r>
              <a:rPr lang="en-US" strike="sngStrike" dirty="0" err="1" smtClean="0"/>
              <a:t>LoRaWAN</a:t>
            </a:r>
            <a:r>
              <a:rPr lang="mk-MK" strike="sngStrike" dirty="0" smtClean="0"/>
              <a:t> комуникација.</a:t>
            </a:r>
          </a:p>
          <a:p>
            <a:r>
              <a:rPr lang="mk-MK" strike="sngStrike" dirty="0" smtClean="0"/>
              <a:t>Поставување на апликација со </a:t>
            </a:r>
            <a:r>
              <a:rPr lang="en-US" strike="sngStrike" dirty="0" smtClean="0"/>
              <a:t>API</a:t>
            </a:r>
            <a:r>
              <a:rPr lang="mk-MK" strike="sngStrike" dirty="0" smtClean="0"/>
              <a:t>-ња, интерфејс и база.</a:t>
            </a:r>
          </a:p>
          <a:p>
            <a:r>
              <a:rPr lang="mk-MK" strike="sngStrike" dirty="0" smtClean="0"/>
              <a:t>Повремено комуницирање со </a:t>
            </a:r>
            <a:r>
              <a:rPr lang="en-US" strike="sngStrike" dirty="0" err="1" smtClean="0"/>
              <a:t>ChatGPT</a:t>
            </a:r>
            <a:r>
              <a:rPr lang="mk-MK" strike="sngStrike" dirty="0" smtClean="0"/>
              <a:t> за подлабоки анализи на читањата на сензорите.</a:t>
            </a:r>
            <a:endParaRPr lang="en-US" strike="sngStrike" dirty="0" smtClean="0"/>
          </a:p>
          <a:p>
            <a:r>
              <a:rPr lang="mk-MK" strike="sngStrike" dirty="0" smtClean="0"/>
              <a:t>Втора и подобрена верзија на </a:t>
            </a:r>
            <a:r>
              <a:rPr lang="en-US" strike="sngStrike" dirty="0" smtClean="0"/>
              <a:t>3D</a:t>
            </a:r>
            <a:r>
              <a:rPr lang="mk-MK" strike="sngStrike" dirty="0" smtClean="0"/>
              <a:t> кутијата.</a:t>
            </a:r>
            <a:endParaRPr lang="mk-MK" strike="sngStrike" dirty="0"/>
          </a:p>
        </p:txBody>
      </p:sp>
    </p:spTree>
    <p:extLst>
      <p:ext uri="{BB962C8B-B14F-4D97-AF65-F5344CB8AC3E}">
        <p14:creationId xmlns:p14="http://schemas.microsoft.com/office/powerpoint/2010/main" val="193998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6FF3823-BBAD-4D28-B6DB-E416E24090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3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0F056-0FFD-4EE9-BDCB-8963C7F8BA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507ED7-71D7-4B95-8D4F-7B3E186238E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A38E6D2-F0D9-4B69-ABEB-EB70412E8C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135880" y="1267730"/>
            <a:ext cx="1920240" cy="731520"/>
            <a:chOff x="4828372" y="1267730"/>
            <a:chExt cx="2227748" cy="73152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25EA075-7728-48F3-B18E-92389160DD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35880" y="1267730"/>
              <a:ext cx="1920240" cy="731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115E6AD-1E2A-40FE-B424-56271D8A89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28372" y="1267730"/>
              <a:ext cx="1567331" cy="645295"/>
              <a:chOff x="5318306" y="1386268"/>
              <a:chExt cx="1567331" cy="645295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2CFBBA0-D70F-4068-8385-B020EA21AAB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5318306" y="1386268"/>
                <a:ext cx="0" cy="640080"/>
              </a:xfrm>
              <a:prstGeom prst="lin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rgbClr val="FFFFFF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963F62F-FFD6-43CD-BE0D-00770BB97C0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6885637" y="1386268"/>
                <a:ext cx="0" cy="640080"/>
              </a:xfrm>
              <a:prstGeom prst="lin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rgbClr val="FFFFFF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75688F4-0BFA-49D0-92B0-84CBE5508B0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5318306" y="2031563"/>
                <a:ext cx="1567331" cy="0"/>
              </a:xfrm>
              <a:prstGeom prst="lin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rgbClr val="FFFFFF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" name="Picture 8" descr="Bright Flowers">
            <a:extLst>
              <a:ext uri="{FF2B5EF4-FFF2-40B4-BE49-F238E27FC236}">
                <a16:creationId xmlns:a16="http://schemas.microsoft.com/office/drawing/2014/main" id="{E3AED392-F4FF-45D7-9A91-FD20E7E29C4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BB58C53-AF1A-4577-9FD9-2A6A3DDEA57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5F7F7DE-2DAA-4260-B379-423DEC36F3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BAEBB-B897-4E2E-8BE7-753F1060B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708" y="2091263"/>
            <a:ext cx="9068586" cy="188332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mk-MK" cap="none" dirty="0" smtClean="0"/>
              <a:t>Благодарам на вниманието</a:t>
            </a:r>
            <a:endParaRPr lang="en-US" cap="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9DEA66-4826-47AE-AD32-B06226F8E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2100" y="3974586"/>
            <a:ext cx="9070848" cy="116467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0"/>
              </a:spcBef>
            </a:pPr>
            <a:endParaRPr lang="en-US" spc="8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C0C984F-4779-40F8-A8DC-59DD7615BE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7D5430C-DB52-4EA6-8319-C7AC4C1710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166ECFA-EC1E-4CD9-A9CC-1EBFE29AB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746FE2E-3188-4CA0-96F7-21A68D1B19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2906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A4D183E-A455-400F-B558-5EF3C42F66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solidFill>
            <a:schemeClr val="tx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EC6A0A-8EDD-4CAD-8301-B0613EFB68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2175" y="1005675"/>
            <a:ext cx="4800601" cy="4870174"/>
          </a:xfrm>
          <a:prstGeom prst="rect">
            <a:avLst/>
          </a:prstGeom>
          <a:solidFill>
            <a:schemeClr val="tx1"/>
          </a:solidFill>
          <a:ln w="6350" cap="sq" cmpd="sng" algn="ctr">
            <a:noFill/>
            <a:prstDash val="solid"/>
            <a:miter lim="800000"/>
          </a:ln>
          <a:effectLst/>
        </p:spPr>
      </p:sp>
      <p:pic>
        <p:nvPicPr>
          <p:cNvPr id="7" name="Content Placeholder 3" descr="Planting">
            <a:extLst>
              <a:ext uri="{FF2B5EF4-FFF2-40B4-BE49-F238E27FC236}">
                <a16:creationId xmlns:a16="http://schemas.microsoft.com/office/drawing/2014/main" id="{36C5320A-DFA9-4A31-8D7F-EE05D1E380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4515" y="1328394"/>
            <a:ext cx="4188221" cy="42274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BE61F3-2745-486A-9B37-D1351783A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4384" y="642594"/>
            <a:ext cx="4810815" cy="1371600"/>
          </a:xfrm>
        </p:spPr>
        <p:txBody>
          <a:bodyPr>
            <a:normAutofit fontScale="90000"/>
          </a:bodyPr>
          <a:lstStyle/>
          <a:p>
            <a:pPr algn="r"/>
            <a:r>
              <a:rPr lang="mk-MK" sz="3200" dirty="0" smtClean="0"/>
              <a:t>Циклус на одлегудвање растенија</a:t>
            </a:r>
            <a:endParaRPr lang="en-US" sz="3200" dirty="0"/>
          </a:p>
        </p:txBody>
      </p:sp>
      <p:graphicFrame>
        <p:nvGraphicFramePr>
          <p:cNvPr id="10" name="Content Placeholder 2" descr="Smart Art">
            <a:extLst>
              <a:ext uri="{FF2B5EF4-FFF2-40B4-BE49-F238E27FC236}">
                <a16:creationId xmlns:a16="http://schemas.microsoft.com/office/drawing/2014/main" id="{D4F03EC1-D08C-45FA-AC9F-7C43CAF52C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9420696"/>
              </p:ext>
            </p:extLst>
          </p:nvPr>
        </p:nvGraphicFramePr>
        <p:xfrm>
          <a:off x="6315075" y="2103438"/>
          <a:ext cx="4810125" cy="3932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9118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mk-MK" dirty="0" smtClean="0"/>
              <a:t>Цели на системот за наводнување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k-MK" dirty="0" smtClean="0"/>
              <a:t>Заштеда на вода – наводнување само кога имаат потреба растенијата.</a:t>
            </a:r>
          </a:p>
          <a:p>
            <a:r>
              <a:rPr lang="mk-MK" dirty="0" smtClean="0"/>
              <a:t>Автоматизација и лесно </a:t>
            </a:r>
            <a:r>
              <a:rPr lang="mk-MK" dirty="0"/>
              <a:t>следење на сите параметри што може да се видат за растението</a:t>
            </a:r>
            <a:r>
              <a:rPr lang="mk-MK" dirty="0" smtClean="0"/>
              <a:t>.</a:t>
            </a:r>
          </a:p>
          <a:p>
            <a:r>
              <a:rPr lang="mk-MK" smtClean="0"/>
              <a:t>Одржливост и скалабилност – можности и опции за проширување на системот според потребите на градината.</a:t>
            </a:r>
            <a:endParaRPr lang="mk-MK" dirty="0" smtClean="0"/>
          </a:p>
          <a:p>
            <a:r>
              <a:rPr lang="mk-MK" dirty="0" smtClean="0"/>
              <a:t>Подобрување на квалитетот на растенијата.</a:t>
            </a:r>
          </a:p>
        </p:txBody>
      </p:sp>
    </p:spTree>
    <p:extLst>
      <p:ext uri="{BB962C8B-B14F-4D97-AF65-F5344CB8AC3E}">
        <p14:creationId xmlns:p14="http://schemas.microsoft.com/office/powerpoint/2010/main" val="73856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mk-MK" dirty="0" smtClean="0"/>
              <a:t>Компоненти за изработка на системот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Sodaq</a:t>
            </a:r>
            <a:r>
              <a:rPr lang="en-US" dirty="0" smtClean="0"/>
              <a:t> </a:t>
            </a:r>
            <a:r>
              <a:rPr lang="en-US" dirty="0" err="1" smtClean="0"/>
              <a:t>ExpLoRer</a:t>
            </a:r>
            <a:endParaRPr lang="en-US" dirty="0" smtClean="0"/>
          </a:p>
          <a:p>
            <a:r>
              <a:rPr lang="en-US" dirty="0"/>
              <a:t>Grove Base Shield</a:t>
            </a:r>
          </a:p>
          <a:p>
            <a:r>
              <a:rPr lang="mk-MK" dirty="0" smtClean="0"/>
              <a:t>Сензори</a:t>
            </a:r>
            <a:r>
              <a:rPr lang="en-US" dirty="0" smtClean="0"/>
              <a:t>:</a:t>
            </a:r>
            <a:endParaRPr lang="mk-MK" dirty="0" smtClean="0"/>
          </a:p>
          <a:p>
            <a:pPr lvl="1"/>
            <a:r>
              <a:rPr lang="mk-MK" dirty="0" smtClean="0"/>
              <a:t>Влажност на почва</a:t>
            </a:r>
            <a:r>
              <a:rPr lang="en-US" dirty="0" smtClean="0"/>
              <a:t>;</a:t>
            </a:r>
          </a:p>
          <a:p>
            <a:pPr lvl="1"/>
            <a:r>
              <a:rPr lang="mk-MK" dirty="0" smtClean="0"/>
              <a:t>Барометар</a:t>
            </a:r>
            <a:r>
              <a:rPr lang="en-US" dirty="0" smtClean="0"/>
              <a:t> </a:t>
            </a:r>
            <a:r>
              <a:rPr lang="mk-MK" dirty="0" smtClean="0"/>
              <a:t>(висина и притисок)</a:t>
            </a:r>
            <a:r>
              <a:rPr lang="en-US" dirty="0" smtClean="0"/>
              <a:t>;</a:t>
            </a:r>
          </a:p>
          <a:p>
            <a:pPr lvl="1"/>
            <a:r>
              <a:rPr lang="mk-MK" dirty="0" smtClean="0"/>
              <a:t>Температура и влажност на воздух</a:t>
            </a:r>
            <a:r>
              <a:rPr lang="en-US" dirty="0" smtClean="0"/>
              <a:t>;</a:t>
            </a:r>
          </a:p>
          <a:p>
            <a:r>
              <a:rPr lang="mk-MK" dirty="0" smtClean="0"/>
              <a:t>Пумпа за вода</a:t>
            </a:r>
            <a:endParaRPr lang="en-US" dirty="0" smtClean="0"/>
          </a:p>
          <a:p>
            <a:r>
              <a:rPr lang="mk-MK" dirty="0"/>
              <a:t>Батерии</a:t>
            </a:r>
            <a:endParaRPr lang="mk-MK" dirty="0" smtClean="0"/>
          </a:p>
          <a:p>
            <a:r>
              <a:rPr lang="mk-MK" dirty="0" smtClean="0"/>
              <a:t>Реле</a:t>
            </a:r>
          </a:p>
          <a:p>
            <a:r>
              <a:rPr lang="mk-MK" dirty="0" smtClean="0"/>
              <a:t>Копчиња</a:t>
            </a:r>
          </a:p>
          <a:p>
            <a:r>
              <a:rPr lang="mk-MK" dirty="0" smtClean="0"/>
              <a:t>Кутија</a:t>
            </a:r>
            <a:endParaRPr lang="en-US" dirty="0" smtClean="0"/>
          </a:p>
          <a:p>
            <a:r>
              <a:rPr lang="en-US" dirty="0" err="1" smtClean="0"/>
              <a:t>LoRaWAN</a:t>
            </a:r>
            <a:r>
              <a:rPr lang="en-US" dirty="0" smtClean="0"/>
              <a:t> Gateway </a:t>
            </a:r>
            <a:r>
              <a:rPr lang="mk-MK" dirty="0" smtClean="0"/>
              <a:t>модул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1730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Sodaq</a:t>
            </a:r>
            <a:r>
              <a:rPr lang="en-US" dirty="0" smtClean="0"/>
              <a:t> </a:t>
            </a:r>
            <a:r>
              <a:rPr lang="en-US" dirty="0" err="1" smtClean="0"/>
              <a:t>ExpLoRer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341" y="2103120"/>
            <a:ext cx="5885463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90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LoRaWAN</a:t>
            </a:r>
            <a:r>
              <a:rPr lang="en-US" dirty="0"/>
              <a:t> Gateway Module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5976" y="2014194"/>
            <a:ext cx="5600047" cy="417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9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Grove Base Shield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 descr="Grove Base Shield For Arduino V2 - Gro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720" y="2103120"/>
            <a:ext cx="5242559" cy="3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36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mk-MK" dirty="0" smtClean="0"/>
              <a:t>Сензор за влажност на почва и барометар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 descr="Crowtail-Capacitive Moisture V2.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103120"/>
            <a:ext cx="3934286" cy="393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528" y="2103120"/>
            <a:ext cx="4306672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20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26B02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4758583-3BF2-49DD-B2F1-0E7456A4E13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5CA6D35-17B7-413E-98AB-823CBCB8E2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3821B79-AD0B-4D14-A179-D860A55FA06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Garden design</Template>
  <TotalTime>0</TotalTime>
  <Words>457</Words>
  <Application>Microsoft Office PowerPoint</Application>
  <PresentationFormat>Widescreen</PresentationFormat>
  <Paragraphs>70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Century Gothic</vt:lpstr>
      <vt:lpstr>Savon</vt:lpstr>
      <vt:lpstr>Паметен систем за наводнување</vt:lpstr>
      <vt:lpstr>Проблеми при одгледување растенија</vt:lpstr>
      <vt:lpstr>Циклус на одлегудвање растенија</vt:lpstr>
      <vt:lpstr>Цели на системот за наводнување</vt:lpstr>
      <vt:lpstr>Компоненти за изработка на системот</vt:lpstr>
      <vt:lpstr>Sodaq ExpLoRer</vt:lpstr>
      <vt:lpstr>LoRaWAN Gateway Module</vt:lpstr>
      <vt:lpstr>Grove Base Shield</vt:lpstr>
      <vt:lpstr>Сензор за влажност на почва и барометар</vt:lpstr>
      <vt:lpstr>Температура и влажност на воздух и пумпа за вода</vt:lpstr>
      <vt:lpstr>Реле и копчиња</vt:lpstr>
      <vt:lpstr>Дизајн и принтање на 3D кутија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Дијаграм и имплементација</vt:lpstr>
      <vt:lpstr>Слики од системот</vt:lpstr>
      <vt:lpstr>Поврзување со TTN</vt:lpstr>
      <vt:lpstr>TTN Gateway</vt:lpstr>
      <vt:lpstr>TTN Application (Client)</vt:lpstr>
      <vt:lpstr>Слики од интерфејсот</vt:lpstr>
      <vt:lpstr>Слики од интерфејсот</vt:lpstr>
      <vt:lpstr>Слики од разговорот со OpenAI</vt:lpstr>
      <vt:lpstr>Што е следно?</vt:lpstr>
      <vt:lpstr>Благодарам на вниманието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2024-11-14T17:22:58Z</dcterms:created>
  <dcterms:modified xsi:type="dcterms:W3CDTF">2025-01-28T22:47:09Z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